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a090afce8_1_64:notes"/>
          <p:cNvSpPr/>
          <p:nvPr>
            <p:ph idx="2" type="sldImg"/>
          </p:nvPr>
        </p:nvSpPr>
        <p:spPr>
          <a:xfrm>
            <a:off x="686445" y="1143000"/>
            <a:ext cx="5485111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9a090afce8_1_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7" name="Google Shape;117;g29a090afce8_1_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a090afce8_1_79:notes"/>
          <p:cNvSpPr/>
          <p:nvPr>
            <p:ph idx="2" type="sldImg"/>
          </p:nvPr>
        </p:nvSpPr>
        <p:spPr>
          <a:xfrm>
            <a:off x="686445" y="1143000"/>
            <a:ext cx="5485161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9a090afce8_1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" name="Google Shape;132;g29a090afce8_1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a090afce8_1_91:notes"/>
          <p:cNvSpPr/>
          <p:nvPr>
            <p:ph idx="2" type="sldImg"/>
          </p:nvPr>
        </p:nvSpPr>
        <p:spPr>
          <a:xfrm>
            <a:off x="686445" y="1143000"/>
            <a:ext cx="5485161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9a090afce8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5" name="Google Shape;145;g29a090afce8_1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a090afce8_1_98:notes"/>
          <p:cNvSpPr/>
          <p:nvPr>
            <p:ph idx="2" type="sldImg"/>
          </p:nvPr>
        </p:nvSpPr>
        <p:spPr>
          <a:xfrm>
            <a:off x="686445" y="1143000"/>
            <a:ext cx="5485161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9a090afce8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9a090afce8_1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a090afce8_1_107:notes"/>
          <p:cNvSpPr/>
          <p:nvPr>
            <p:ph idx="2" type="sldImg"/>
          </p:nvPr>
        </p:nvSpPr>
        <p:spPr>
          <a:xfrm>
            <a:off x="686445" y="1143000"/>
            <a:ext cx="5485161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9a090afce8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9a090afce8_1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a090afce8_1_118:notes"/>
          <p:cNvSpPr/>
          <p:nvPr>
            <p:ph idx="2" type="sldImg"/>
          </p:nvPr>
        </p:nvSpPr>
        <p:spPr>
          <a:xfrm>
            <a:off x="686445" y="1143000"/>
            <a:ext cx="5485161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9a090afce8_1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9a090afce8_1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a090afce8_1_128:notes"/>
          <p:cNvSpPr/>
          <p:nvPr>
            <p:ph idx="2" type="sldImg"/>
          </p:nvPr>
        </p:nvSpPr>
        <p:spPr>
          <a:xfrm>
            <a:off x="686445" y="1143000"/>
            <a:ext cx="5485111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9a090afce8_1_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29a090afce8_1_1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Presentation title">
  <p:cSld name="6. Presentation 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Blank">
  <p:cSld name="2. Blank">
    <p:bg>
      <p:bgPr>
        <a:solidFill>
          <a:srgbClr val="0D111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73" name="Google Shape;73;p16"/>
          <p:cNvPicPr preferRelativeResize="0"/>
          <p:nvPr/>
        </p:nvPicPr>
        <p:blipFill rotWithShape="1">
          <a:blip r:embed="rId2">
            <a:alphaModFix/>
          </a:blip>
          <a:srcRect b="8279" l="0" r="0" t="8279"/>
          <a:stretch/>
        </p:blipFill>
        <p:spPr>
          <a:xfrm rot="5400000">
            <a:off x="2063726" y="-2000245"/>
            <a:ext cx="5016546" cy="914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8520600" cy="341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152475"/>
            <a:ext cx="8520600" cy="341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None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GitHub splash page" showMasterSp="0" type="tx">
  <p:cSld name="TITLE_AND_BODY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01058" y="1576627"/>
            <a:ext cx="1340643" cy="130875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/>
        </p:nvSpPr>
        <p:spPr>
          <a:xfrm>
            <a:off x="3806404" y="2982560"/>
            <a:ext cx="1531188" cy="64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view of the earth from space&#10;&#10;Description automatically generated with low confidence" id="85" name="Google Shape;85;p19"/>
          <p:cNvPicPr preferRelativeResize="0"/>
          <p:nvPr/>
        </p:nvPicPr>
        <p:blipFill rotWithShape="1">
          <a:blip r:embed="rId3">
            <a:alphaModFix/>
          </a:blip>
          <a:srcRect b="0" l="0" r="0" t="57587"/>
          <a:stretch/>
        </p:blipFill>
        <p:spPr>
          <a:xfrm>
            <a:off x="0" y="-8476"/>
            <a:ext cx="9144000" cy="208898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16200000" dist="5080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628650" y="273845"/>
            <a:ext cx="7886700" cy="994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GitHub splash page" showMasterSp="0">
  <p:cSld name="GitHub splash page">
    <p:bg>
      <p:bgPr>
        <a:solidFill>
          <a:srgbClr val="0D111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9" name="Google Shape;8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73310" y="1500193"/>
            <a:ext cx="2195353" cy="214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Where the world builds software (DO NOT EDIT)">
  <p:cSld name="30. Where the world builds software (DO NOT EDIT)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2981400" y="4457711"/>
            <a:ext cx="3181200" cy="600002"/>
          </a:xfrm>
          <a:prstGeom prst="rect">
            <a:avLst/>
          </a:prstGeom>
          <a:solidFill>
            <a:srgbClr val="090C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037362">
            <a:off x="-2377279" y="-680053"/>
            <a:ext cx="13893416" cy="106605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/>
          <p:nvPr/>
        </p:nvSpPr>
        <p:spPr>
          <a:xfrm>
            <a:off x="-58735" y="322465"/>
            <a:ext cx="9144000" cy="6149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GitHub is the </a:t>
            </a:r>
            <a:r>
              <a:rPr b="1" i="0" lang="en" sz="2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largest developer platform on earth </a:t>
            </a:r>
            <a:endParaRPr b="1" i="0" sz="2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2"/>
          <p:cNvGrpSpPr/>
          <p:nvPr/>
        </p:nvGrpSpPr>
        <p:grpSpPr>
          <a:xfrm>
            <a:off x="252983" y="829946"/>
            <a:ext cx="8709750" cy="1059350"/>
            <a:chOff x="193300" y="1138125"/>
            <a:chExt cx="8709750" cy="1059347"/>
          </a:xfrm>
        </p:grpSpPr>
        <p:sp>
          <p:nvSpPr>
            <p:cNvPr id="95" name="Google Shape;95;p22"/>
            <p:cNvSpPr txBox="1"/>
            <p:nvPr/>
          </p:nvSpPr>
          <p:spPr>
            <a:xfrm>
              <a:off x="193300" y="1138125"/>
              <a:ext cx="1485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b="1" i="0" lang="en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94M+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2"/>
            <p:cNvSpPr txBox="1"/>
            <p:nvPr/>
          </p:nvSpPr>
          <p:spPr>
            <a:xfrm>
              <a:off x="1897823" y="1138125"/>
              <a:ext cx="1485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b="1" i="0" lang="en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4M+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2"/>
            <p:cNvSpPr txBox="1"/>
            <p:nvPr/>
          </p:nvSpPr>
          <p:spPr>
            <a:xfrm>
              <a:off x="3549999" y="1138125"/>
              <a:ext cx="1485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b="1" i="0" lang="en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2.6B+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2"/>
            <p:cNvSpPr txBox="1"/>
            <p:nvPr/>
          </p:nvSpPr>
          <p:spPr>
            <a:xfrm>
              <a:off x="5223024" y="1138125"/>
              <a:ext cx="1666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b="1" i="0" lang="en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1,000+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2"/>
            <p:cNvSpPr txBox="1"/>
            <p:nvPr/>
          </p:nvSpPr>
          <p:spPr>
            <a:xfrm>
              <a:off x="7076950" y="1138125"/>
              <a:ext cx="1826100" cy="738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b="1" i="0" lang="en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200M+</a:t>
              </a:r>
              <a:endPara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2"/>
            <p:cNvSpPr txBox="1"/>
            <p:nvPr/>
          </p:nvSpPr>
          <p:spPr>
            <a:xfrm>
              <a:off x="260650" y="1704872"/>
              <a:ext cx="135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Developers</a:t>
              </a:r>
              <a:endPara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2"/>
            <p:cNvSpPr txBox="1"/>
            <p:nvPr/>
          </p:nvSpPr>
          <p:spPr>
            <a:xfrm>
              <a:off x="1965173" y="1704872"/>
              <a:ext cx="135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Organizations</a:t>
              </a:r>
              <a:endPara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2"/>
            <p:cNvSpPr txBox="1"/>
            <p:nvPr/>
          </p:nvSpPr>
          <p:spPr>
            <a:xfrm>
              <a:off x="3617349" y="1704872"/>
              <a:ext cx="135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Contributions per year</a:t>
              </a:r>
              <a:endPara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2"/>
            <p:cNvSpPr txBox="1"/>
            <p:nvPr/>
          </p:nvSpPr>
          <p:spPr>
            <a:xfrm>
              <a:off x="5380824" y="1704872"/>
              <a:ext cx="135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Top open source communities</a:t>
              </a:r>
              <a:endPara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2"/>
            <p:cNvSpPr txBox="1"/>
            <p:nvPr/>
          </p:nvSpPr>
          <p:spPr>
            <a:xfrm>
              <a:off x="7148725" y="1704872"/>
              <a:ext cx="1682550" cy="492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Private + public repositories</a:t>
              </a:r>
              <a:endPara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9. Thank you">
  <p:cSld name="109. Thank you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ark, star, outdoor object, night sky&#10;&#10;Description automatically generated" id="106" name="Google Shape;106;p23"/>
          <p:cNvPicPr preferRelativeResize="0"/>
          <p:nvPr/>
        </p:nvPicPr>
        <p:blipFill rotWithShape="1">
          <a:blip r:embed="rId2">
            <a:alphaModFix/>
          </a:blip>
          <a:srcRect b="28149" l="13625" r="4812" t="25928"/>
          <a:stretch/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/>
          <p:nvPr/>
        </p:nvSpPr>
        <p:spPr>
          <a:xfrm>
            <a:off x="2613172" y="2302650"/>
            <a:ext cx="3917700" cy="9579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08" name="Google Shape;1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7883" y="1685374"/>
            <a:ext cx="567710" cy="54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 object, star, night sky, dark&#10;&#10;Description automatically generated" id="110" name="Google Shape;110;p24"/>
          <p:cNvPicPr preferRelativeResize="0"/>
          <p:nvPr/>
        </p:nvPicPr>
        <p:blipFill rotWithShape="1">
          <a:blip r:embed="rId2">
            <a:alphaModFix/>
          </a:blip>
          <a:srcRect b="3209" l="0" r="12240" t="45542"/>
          <a:stretch/>
        </p:blipFill>
        <p:spPr>
          <a:xfrm>
            <a:off x="1" y="-1"/>
            <a:ext cx="9144000" cy="5143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view of the earth from space&#10;&#10;Description automatically generated with medium confidence" id="111" name="Google Shape;1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431141" y="-1"/>
            <a:ext cx="7712859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4"/>
          <p:cNvSpPr/>
          <p:nvPr/>
        </p:nvSpPr>
        <p:spPr>
          <a:xfrm>
            <a:off x="531332" y="2043127"/>
            <a:ext cx="8081333" cy="957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build from here</a:t>
            </a:r>
            <a:endParaRPr b="1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13" name="Google Shape;11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7882" y="1268316"/>
            <a:ext cx="567710" cy="54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5"/>
            <a:ext cx="7886700" cy="99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22"/>
            <a:ext cx="7886700" cy="3263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3" name="Google Shape;53;p13"/>
          <p:cNvGrpSpPr/>
          <p:nvPr/>
        </p:nvGrpSpPr>
        <p:grpSpPr>
          <a:xfrm>
            <a:off x="9190150" y="0"/>
            <a:ext cx="2579204" cy="3301798"/>
            <a:chOff x="9190150" y="0"/>
            <a:chExt cx="2579204" cy="3301789"/>
          </a:xfrm>
        </p:grpSpPr>
        <p:sp>
          <p:nvSpPr>
            <p:cNvPr id="54" name="Google Shape;54;p13"/>
            <p:cNvSpPr/>
            <p:nvPr/>
          </p:nvSpPr>
          <p:spPr>
            <a:xfrm>
              <a:off x="9190150" y="1473319"/>
              <a:ext cx="2579100" cy="342900"/>
            </a:xfrm>
            <a:prstGeom prst="roundRect">
              <a:avLst>
                <a:gd fmla="val 6778" name="adj"/>
              </a:avLst>
            </a:prstGeom>
            <a:solidFill>
              <a:srgbClr val="A371F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Purple-04 #A371F7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9190150" y="1845012"/>
              <a:ext cx="2579100" cy="342900"/>
            </a:xfrm>
            <a:prstGeom prst="roundRect">
              <a:avLst>
                <a:gd fmla="val 9257" name="adj"/>
              </a:avLst>
            </a:prstGeom>
            <a:solidFill>
              <a:srgbClr val="6E40C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Purple-06 #6E40C9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9190150" y="2215980"/>
              <a:ext cx="1266000" cy="342900"/>
            </a:xfrm>
            <a:prstGeom prst="roundRect">
              <a:avLst>
                <a:gd fmla="val 7010" name="adj"/>
              </a:avLst>
            </a:prstGeom>
            <a:solidFill>
              <a:srgbClr val="388BFD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Blue-04 #388BFD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0493754" y="2215980"/>
              <a:ext cx="1275600" cy="342900"/>
            </a:xfrm>
            <a:prstGeom prst="roundRect">
              <a:avLst>
                <a:gd fmla="val 7229" name="adj"/>
              </a:avLst>
            </a:prstGeom>
            <a:solidFill>
              <a:srgbClr val="1158C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Blue-06 #1158C7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9190150" y="2586948"/>
              <a:ext cx="1266000" cy="342900"/>
            </a:xfrm>
            <a:prstGeom prst="roundRect">
              <a:avLst>
                <a:gd fmla="val 6836" name="adj"/>
              </a:avLst>
            </a:prstGeom>
            <a:solidFill>
              <a:srgbClr val="56D36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Green-02 #56D364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0493754" y="2586948"/>
              <a:ext cx="1275600" cy="342900"/>
            </a:xfrm>
            <a:prstGeom prst="roundRect">
              <a:avLst>
                <a:gd fmla="val 6410" name="adj"/>
              </a:avLst>
            </a:prstGeom>
            <a:solidFill>
              <a:srgbClr val="2EA04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Green-04 #2EA043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9190150" y="733450"/>
              <a:ext cx="2579100" cy="342900"/>
            </a:xfrm>
            <a:prstGeom prst="roundRect">
              <a:avLst>
                <a:gd fmla="val 707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Text, Shapes</a:t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White #000000</a:t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9190150" y="1103384"/>
              <a:ext cx="2579100" cy="342900"/>
            </a:xfrm>
            <a:prstGeom prst="roundRect">
              <a:avLst>
                <a:gd fmla="val 7805" name="adj"/>
              </a:avLst>
            </a:prstGeom>
            <a:solidFill>
              <a:srgbClr val="8B949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Text, Shapes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Gray-03 #8B949E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0054842" y="2958889"/>
              <a:ext cx="401100" cy="342900"/>
            </a:xfrm>
            <a:prstGeom prst="roundRect">
              <a:avLst>
                <a:gd fmla="val 8157" name="adj"/>
              </a:avLst>
            </a:prstGeom>
            <a:solidFill>
              <a:srgbClr val="797EF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1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Indigo-04</a:t>
              </a:r>
              <a:b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#797EF9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0493754" y="2958889"/>
              <a:ext cx="401100" cy="342900"/>
            </a:xfrm>
            <a:prstGeom prst="roundRect">
              <a:avLst>
                <a:gd fmla="val 9258" name="adj"/>
              </a:avLst>
            </a:prstGeom>
            <a:solidFill>
              <a:srgbClr val="464ED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1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Indigo-06</a:t>
              </a:r>
              <a:b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#464ED1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0929237" y="2958889"/>
              <a:ext cx="401100" cy="342900"/>
            </a:xfrm>
            <a:prstGeom prst="roundRect">
              <a:avLst>
                <a:gd fmla="val 7944" name="adj"/>
              </a:avLst>
            </a:prstGeom>
            <a:solidFill>
              <a:srgbClr val="57CCC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1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Teal-02</a:t>
              </a:r>
              <a:b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#57CCC5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11364720" y="2958889"/>
              <a:ext cx="401100" cy="342900"/>
            </a:xfrm>
            <a:prstGeom prst="roundRect">
              <a:avLst>
                <a:gd fmla="val 8702" name="adj"/>
              </a:avLst>
            </a:prstGeom>
            <a:solidFill>
              <a:srgbClr val="2A9D9A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1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Teal-04</a:t>
              </a:r>
              <a:b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#2A9D9A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9190150" y="2958889"/>
              <a:ext cx="401100" cy="342900"/>
            </a:xfrm>
            <a:prstGeom prst="roundRect">
              <a:avLst>
                <a:gd fmla="val 8157" name="adj"/>
              </a:avLst>
            </a:prstGeom>
            <a:solidFill>
              <a:srgbClr val="DB61A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1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Pink-04</a:t>
              </a:r>
              <a:b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#DB61A2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9629062" y="2958889"/>
              <a:ext cx="401100" cy="342900"/>
            </a:xfrm>
            <a:prstGeom prst="roundRect">
              <a:avLst>
                <a:gd fmla="val 9258" name="adj"/>
              </a:avLst>
            </a:prstGeom>
            <a:solidFill>
              <a:srgbClr val="9E367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1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Shapes</a:t>
              </a:r>
              <a:endParaRPr b="1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Pink-06</a:t>
              </a:r>
              <a:b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" sz="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#9E3670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9190200" y="0"/>
              <a:ext cx="2579100" cy="342900"/>
            </a:xfrm>
            <a:prstGeom prst="roundRect">
              <a:avLst>
                <a:gd fmla="val 707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#0a0c10ff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9190200" y="366725"/>
              <a:ext cx="2579100" cy="342900"/>
            </a:xfrm>
            <a:prstGeom prst="roundRect">
              <a:avLst>
                <a:gd fmla="val 7073" name="adj"/>
              </a:avLst>
            </a:prstGeom>
            <a:solidFill>
              <a:srgbClr val="43434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Shape outline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A0C1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#282828</a:t>
              </a:r>
              <a:endParaRPr b="0" i="0" sz="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15.jpg"/><Relationship Id="rId5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 rotWithShape="1">
          <a:blip r:embed="rId3">
            <a:alphaModFix/>
          </a:blip>
          <a:srcRect b="41091" l="61973" r="-3638" t="6695"/>
          <a:stretch/>
        </p:blipFill>
        <p:spPr>
          <a:xfrm>
            <a:off x="-1" y="756487"/>
            <a:ext cx="5009878" cy="443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view of the earth from space&#10;&#10;Description automatically generated with low confidence" id="120" name="Google Shape;120;p25"/>
          <p:cNvPicPr preferRelativeResize="0"/>
          <p:nvPr/>
        </p:nvPicPr>
        <p:blipFill rotWithShape="1">
          <a:blip r:embed="rId4">
            <a:alphaModFix/>
          </a:blip>
          <a:srcRect b="0" l="17379" r="0" t="25630"/>
          <a:stretch/>
        </p:blipFill>
        <p:spPr>
          <a:xfrm>
            <a:off x="-1" y="29350"/>
            <a:ext cx="9144000" cy="4433426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pic>
        <p:nvPicPr>
          <p:cNvPr descr="A view of the earth from space&#10;&#10;Description automatically generated with low confidence" id="121" name="Google Shape;121;p25"/>
          <p:cNvPicPr preferRelativeResize="0"/>
          <p:nvPr/>
        </p:nvPicPr>
        <p:blipFill rotWithShape="1">
          <a:blip r:embed="rId4">
            <a:alphaModFix/>
          </a:blip>
          <a:srcRect b="0" l="0" r="0" t="57587"/>
          <a:stretch/>
        </p:blipFill>
        <p:spPr>
          <a:xfrm rot="10800000">
            <a:off x="-1" y="3100931"/>
            <a:ext cx="9144000" cy="208898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122" name="Google Shape;122;p25"/>
          <p:cNvSpPr txBox="1"/>
          <p:nvPr/>
        </p:nvSpPr>
        <p:spPr>
          <a:xfrm>
            <a:off x="1828800" y="-1200163"/>
            <a:ext cx="184731" cy="36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night sky&#10;&#10;Description automatically generated" id="123" name="Google Shape;12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6498" y="3389851"/>
            <a:ext cx="2109053" cy="210905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/>
        </p:nvSpPr>
        <p:spPr>
          <a:xfrm>
            <a:off x="4871274" y="4181271"/>
            <a:ext cx="2149380" cy="293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Jason Hertzog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5"/>
          <p:cNvSpPr txBox="1"/>
          <p:nvPr/>
        </p:nvSpPr>
        <p:spPr>
          <a:xfrm>
            <a:off x="4871273" y="4459291"/>
            <a:ext cx="2721651" cy="293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BAC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1BAC4"/>
                </a:solidFill>
                <a:latin typeface="Arial"/>
                <a:ea typeface="Arial"/>
                <a:cs typeface="Arial"/>
                <a:sym typeface="Arial"/>
              </a:rPr>
              <a:t>Team Vitality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2812422" y="3140008"/>
            <a:ext cx="20861" cy="264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429697" y="1769091"/>
            <a:ext cx="8313000" cy="101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Hello!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9003" y="4188710"/>
            <a:ext cx="548194" cy="548194"/>
          </a:xfrm>
          <a:prstGeom prst="ellipse">
            <a:avLst/>
          </a:prstGeom>
          <a:noFill/>
          <a:ln cap="flat" cmpd="sng" w="12700">
            <a:solidFill>
              <a:srgbClr val="7C51C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 b="41092" l="61970" r="-3637" t="6693"/>
          <a:stretch/>
        </p:blipFill>
        <p:spPr>
          <a:xfrm>
            <a:off x="-1" y="756487"/>
            <a:ext cx="5009880" cy="4433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view of the earth from space&#10;&#10;Description automatically generated with low confidence" id="135" name="Google Shape;135;p26"/>
          <p:cNvPicPr preferRelativeResize="0"/>
          <p:nvPr/>
        </p:nvPicPr>
        <p:blipFill rotWithShape="1">
          <a:blip r:embed="rId4">
            <a:alphaModFix/>
          </a:blip>
          <a:srcRect b="0" l="17375" r="0" t="25628"/>
          <a:stretch/>
        </p:blipFill>
        <p:spPr>
          <a:xfrm>
            <a:off x="-1" y="29350"/>
            <a:ext cx="9143999" cy="443342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pic>
        <p:nvPicPr>
          <p:cNvPr descr="A view of the earth from space&#10;&#10;Description automatically generated with low confidence" id="136" name="Google Shape;136;p26"/>
          <p:cNvPicPr preferRelativeResize="0"/>
          <p:nvPr/>
        </p:nvPicPr>
        <p:blipFill rotWithShape="1">
          <a:blip r:embed="rId4">
            <a:alphaModFix/>
          </a:blip>
          <a:srcRect b="0" l="0" r="0" t="57587"/>
          <a:stretch/>
        </p:blipFill>
        <p:spPr>
          <a:xfrm rot="10800000">
            <a:off x="0" y="3100930"/>
            <a:ext cx="9143999" cy="208898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pic>
        <p:nvPicPr>
          <p:cNvPr descr="Image" id="137" name="Google Shape;13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7883" y="1202839"/>
            <a:ext cx="567710" cy="5481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1828800" y="-1200163"/>
            <a:ext cx="184800" cy="368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night sky&#10;&#10;Description automatically generated" id="139" name="Google Shape;13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6498" y="3389851"/>
            <a:ext cx="2109053" cy="210905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429697" y="1769091"/>
            <a:ext cx="8313000" cy="1322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out my project on GitHub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71835" y="2660268"/>
            <a:ext cx="1827038" cy="180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3072000" y="1154209"/>
            <a:ext cx="3000000" cy="848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3F5EC"/>
                </a:solidFill>
                <a:latin typeface="Arial"/>
                <a:ea typeface="Arial"/>
                <a:cs typeface="Arial"/>
                <a:sym typeface="Arial"/>
              </a:rPr>
              <a:t>Our solution aims to give our patients full control of their own data.</a:t>
            </a:r>
            <a:endParaRPr b="1" i="0" sz="1800" u="none" cap="none" strike="noStrike">
              <a:solidFill>
                <a:srgbClr val="93F5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3072000" y="2036594"/>
            <a:ext cx="3000000" cy="1070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8BFD"/>
                </a:solidFill>
                <a:latin typeface="Arial"/>
                <a:ea typeface="Arial"/>
                <a:cs typeface="Arial"/>
                <a:sym typeface="Arial"/>
              </a:rPr>
              <a:t>Currently, our patients can control download their data and see it in a dashboard.</a:t>
            </a:r>
            <a:endParaRPr b="1" i="0" sz="1800" u="none" cap="none" strike="noStrike">
              <a:solidFill>
                <a:srgbClr val="388B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3072000" y="3140475"/>
            <a:ext cx="3000000" cy="1070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A77BF3"/>
                </a:solidFill>
                <a:latin typeface="Arial"/>
                <a:ea typeface="Arial"/>
                <a:cs typeface="Arial"/>
                <a:sym typeface="Arial"/>
              </a:rPr>
              <a:t>In the future, they will be able to see more data and extract data in different formats.</a:t>
            </a:r>
            <a:endParaRPr b="1" i="0" sz="3600" u="none" cap="none" strike="noStrike">
              <a:solidFill>
                <a:srgbClr val="A77B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0" y="270225"/>
            <a:ext cx="9144000" cy="6273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First, there was a plan.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375" y="1096776"/>
            <a:ext cx="3659526" cy="2222092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1475" y="1625474"/>
            <a:ext cx="3659537" cy="2518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1424" y="1966184"/>
            <a:ext cx="2576395" cy="2838928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28"/>
          <p:cNvSpPr txBox="1"/>
          <p:nvPr/>
        </p:nvSpPr>
        <p:spPr>
          <a:xfrm>
            <a:off x="6350025" y="1374556"/>
            <a:ext cx="2578800" cy="3284667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3F5EC"/>
                </a:solidFill>
                <a:latin typeface="Arial"/>
                <a:ea typeface="Arial"/>
                <a:cs typeface="Arial"/>
                <a:sym typeface="Arial"/>
              </a:rPr>
              <a:t>The plan was originally much more grand than it ended up being in the end. Instead of a “Hub” where the user can do everything, Vitality now has a more narrow focus: To give patients visual access to their data, and for them to control what they do with it.</a:t>
            </a:r>
            <a:endParaRPr b="1" i="0" sz="1800" u="none" cap="none" strike="noStrike">
              <a:solidFill>
                <a:srgbClr val="93F5E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358200" y="276526"/>
            <a:ext cx="8427600" cy="442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is how we do it.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555450" y="1688216"/>
            <a:ext cx="2229000" cy="885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3F5EC"/>
                </a:solidFill>
                <a:latin typeface="Arial"/>
                <a:ea typeface="Arial"/>
                <a:cs typeface="Arial"/>
                <a:sym typeface="Arial"/>
              </a:rPr>
              <a:t>Our product makes data sharing easier because it uses HL7 FHIR.</a:t>
            </a:r>
            <a:endParaRPr b="1" i="0" sz="1800" u="none" cap="none" strike="noStrike">
              <a:solidFill>
                <a:srgbClr val="93F5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6331300" y="1798814"/>
            <a:ext cx="2454600" cy="66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A77BF3"/>
                </a:solidFill>
                <a:latin typeface="Arial"/>
                <a:ea typeface="Arial"/>
                <a:cs typeface="Arial"/>
                <a:sym typeface="Arial"/>
              </a:rPr>
              <a:t>Our product is built to easily scale as our reach increases.</a:t>
            </a:r>
            <a:endParaRPr b="1" i="0" sz="3600" u="none" cap="none" strike="noStrike">
              <a:solidFill>
                <a:srgbClr val="A77B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3425513" y="1909412"/>
            <a:ext cx="2454600" cy="664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8BFD"/>
                </a:solidFill>
                <a:latin typeface="Arial"/>
                <a:ea typeface="Arial"/>
                <a:cs typeface="Arial"/>
                <a:sym typeface="Arial"/>
              </a:rPr>
              <a:t>Our product dashboard makes it easy to see our data.</a:t>
            </a:r>
            <a:endParaRPr b="1" i="0" sz="1800" u="none" cap="none" strike="noStrike">
              <a:solidFill>
                <a:srgbClr val="388B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25" y="2716541"/>
            <a:ext cx="2978097" cy="2265082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4562" y="2897322"/>
            <a:ext cx="2394313" cy="190352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5286" y="2520397"/>
            <a:ext cx="2824009" cy="237568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358200" y="276526"/>
            <a:ext cx="8427600" cy="442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future is bright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555450" y="2239507"/>
            <a:ext cx="2229000" cy="664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3F5EC"/>
                </a:solidFill>
                <a:latin typeface="Arial"/>
                <a:ea typeface="Arial"/>
                <a:cs typeface="Arial"/>
                <a:sym typeface="Arial"/>
              </a:rPr>
              <a:t>Our patients can download their own data.</a:t>
            </a:r>
            <a:endParaRPr b="1" i="0" sz="1800" u="none" cap="none" strike="noStrike">
              <a:solidFill>
                <a:srgbClr val="93F5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6060325" y="1944279"/>
            <a:ext cx="2454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400">
                <a:solidFill>
                  <a:srgbClr val="A77BF3"/>
                </a:solidFill>
              </a:rPr>
              <a:t>Beautiful</a:t>
            </a:r>
            <a:r>
              <a:rPr b="1" i="0" lang="en" sz="2400" u="none" cap="none" strike="noStrike">
                <a:solidFill>
                  <a:srgbClr val="A77BF3"/>
                </a:solidFill>
                <a:latin typeface="Arial"/>
                <a:ea typeface="Arial"/>
                <a:cs typeface="Arial"/>
                <a:sym typeface="Arial"/>
              </a:rPr>
              <a:t> Json.</a:t>
            </a:r>
            <a:endParaRPr b="1" i="0" sz="2400" u="none" cap="none" strike="noStrike">
              <a:solidFill>
                <a:srgbClr val="A77B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2784438" y="2239507"/>
            <a:ext cx="2454600" cy="664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388BFD"/>
                </a:solidFill>
                <a:latin typeface="Arial"/>
                <a:ea typeface="Arial"/>
                <a:cs typeface="Arial"/>
                <a:sym typeface="Arial"/>
              </a:rPr>
              <a:t>That helps their healthcare provider too.</a:t>
            </a:r>
            <a:endParaRPr b="1" i="0" sz="1800" u="none" cap="none" strike="noStrike">
              <a:solidFill>
                <a:srgbClr val="388B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200" y="3015840"/>
            <a:ext cx="5068368" cy="95419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3649" y="2360158"/>
            <a:ext cx="3404807" cy="2265556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/>
          <p:nvPr/>
        </p:nvSpPr>
        <p:spPr>
          <a:xfrm>
            <a:off x="3496511" y="3120715"/>
            <a:ext cx="1656419" cy="437542"/>
          </a:xfrm>
          <a:prstGeom prst="roundRect">
            <a:avLst>
              <a:gd fmla="val 7735" name="adj"/>
            </a:avLst>
          </a:prstGeom>
          <a:solidFill>
            <a:srgbClr val="0D1117"/>
          </a:soli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6069" rotWithShape="0" algn="t" dir="5400000" dist="15066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5284066" y="3120715"/>
            <a:ext cx="1385527" cy="437542"/>
          </a:xfrm>
          <a:prstGeom prst="roundRect">
            <a:avLst>
              <a:gd fmla="val 7735" name="adj"/>
            </a:avLst>
          </a:prstGeom>
          <a:solidFill>
            <a:srgbClr val="0D1117"/>
          </a:solidFill>
          <a:ln cap="flat" cmpd="sng" w="9525">
            <a:solidFill>
              <a:srgbClr val="388BF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6069" rotWithShape="0" algn="t" dir="5400000" dist="15066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6800729" y="3120716"/>
            <a:ext cx="1385526" cy="437542"/>
          </a:xfrm>
          <a:prstGeom prst="roundRect">
            <a:avLst>
              <a:gd fmla="val 7735" name="adj"/>
            </a:avLst>
          </a:prstGeom>
          <a:solidFill>
            <a:srgbClr val="0D1117"/>
          </a:solidFill>
          <a:ln cap="flat" cmpd="sng" w="9525">
            <a:solidFill>
              <a:srgbClr val="797EF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6069" rotWithShape="0" algn="t" dir="5400000" dist="15066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3421027" y="1375435"/>
            <a:ext cx="4656600" cy="1568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8B949E"/>
                </a:solidFill>
                <a:latin typeface="Arial"/>
                <a:ea typeface="Arial"/>
                <a:cs typeface="Arial"/>
                <a:sym typeface="Arial"/>
              </a:rPr>
              <a:t>Crafted by</a:t>
            </a:r>
            <a:endParaRPr b="1" i="0" sz="4800" u="none" cap="none" strike="noStrike">
              <a:solidFill>
                <a:srgbClr val="8B949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Vitality.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3589187" y="3185740"/>
            <a:ext cx="1471066" cy="30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HL7 FHIR</a:t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5284066" y="3185740"/>
            <a:ext cx="1356347" cy="30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8BFD"/>
                </a:solidFill>
                <a:latin typeface="Arial"/>
                <a:ea typeface="Arial"/>
                <a:cs typeface="Arial"/>
                <a:sym typeface="Arial"/>
              </a:rPr>
              <a:t>Flask</a:t>
            </a:r>
            <a:endParaRPr b="0" i="0" sz="1400" u="none" cap="none" strike="noStrike">
              <a:solidFill>
                <a:srgbClr val="388BF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6861232" y="3185740"/>
            <a:ext cx="1264519" cy="30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97EF9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 b="0" i="0" sz="1400" u="none" cap="none" strike="noStrike">
              <a:solidFill>
                <a:srgbClr val="797E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1360874" y="2399047"/>
            <a:ext cx="1401678" cy="36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QR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11652" l="0" r="15145" t="0"/>
          <a:stretch/>
        </p:blipFill>
        <p:spPr>
          <a:xfrm>
            <a:off x="1158275" y="1668509"/>
            <a:ext cx="1791250" cy="1824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31"/>
          <p:cNvGrpSpPr/>
          <p:nvPr/>
        </p:nvGrpSpPr>
        <p:grpSpPr>
          <a:xfrm>
            <a:off x="1093893" y="1620716"/>
            <a:ext cx="1933800" cy="1925722"/>
            <a:chOff x="1093893" y="1622213"/>
            <a:chExt cx="1933800" cy="1927500"/>
          </a:xfrm>
        </p:grpSpPr>
        <p:sp>
          <p:nvSpPr>
            <p:cNvPr id="198" name="Google Shape;198;p31"/>
            <p:cNvSpPr/>
            <p:nvPr/>
          </p:nvSpPr>
          <p:spPr>
            <a:xfrm>
              <a:off x="1093893" y="1622213"/>
              <a:ext cx="1933800" cy="1927500"/>
            </a:xfrm>
            <a:prstGeom prst="roundRect">
              <a:avLst>
                <a:gd fmla="val 3074" name="adj"/>
              </a:avLst>
            </a:prstGeom>
            <a:solidFill>
              <a:schemeClr val="lt1"/>
            </a:solidFill>
            <a:ln cap="flat" cmpd="sng" w="12700">
              <a:solidFill>
                <a:srgbClr val="388BF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01600" rotWithShape="0" algn="tr" dir="5400000" dist="139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Qr code&#10;&#10;Description automatically generated" id="199" name="Google Shape;199;p31"/>
            <p:cNvPicPr preferRelativeResize="0"/>
            <p:nvPr/>
          </p:nvPicPr>
          <p:blipFill rotWithShape="1">
            <a:blip r:embed="rId4">
              <a:alphaModFix/>
            </a:blip>
            <a:srcRect b="5013" l="4319" r="5499" t="4797"/>
            <a:stretch/>
          </p:blipFill>
          <p:spPr>
            <a:xfrm>
              <a:off x="1128606" y="1653799"/>
              <a:ext cx="1864500" cy="1864500"/>
            </a:xfrm>
            <a:prstGeom prst="roundRect">
              <a:avLst>
                <a:gd fmla="val 2590" name="adj"/>
              </a:avLst>
            </a:prstGeom>
            <a:noFill/>
            <a:ln>
              <a:noFill/>
            </a:ln>
          </p:spPr>
        </p:pic>
      </p:grpSp>
      <p:pic>
        <p:nvPicPr>
          <p:cNvPr id="200" name="Google Shape;20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9548" y="1670494"/>
            <a:ext cx="1827038" cy="180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GitHub Template">
      <a:dk1>
        <a:srgbClr val="FEFFFE"/>
      </a:dk1>
      <a:lt1>
        <a:srgbClr val="0A0C10"/>
      </a:lt1>
      <a:dk2>
        <a:srgbClr val="8A949D"/>
      </a:dk2>
      <a:lt2>
        <a:srgbClr val="2F363C"/>
      </a:lt2>
      <a:accent1>
        <a:srgbClr val="A371F7"/>
      </a:accent1>
      <a:accent2>
        <a:srgbClr val="378AFC"/>
      </a:accent2>
      <a:accent3>
        <a:srgbClr val="55D264"/>
      </a:accent3>
      <a:accent4>
        <a:srgbClr val="787DF8"/>
      </a:accent4>
      <a:accent5>
        <a:srgbClr val="57CBC4"/>
      </a:accent5>
      <a:accent6>
        <a:srgbClr val="DB61A1"/>
      </a:accent6>
      <a:hlink>
        <a:srgbClr val="55D264"/>
      </a:hlink>
      <a:folHlink>
        <a:srgbClr val="A371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